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421" r:id="rId3"/>
    <p:sldId id="441" r:id="rId4"/>
    <p:sldId id="425" r:id="rId5"/>
    <p:sldId id="424" r:id="rId6"/>
    <p:sldId id="426" r:id="rId7"/>
    <p:sldId id="430" r:id="rId8"/>
    <p:sldId id="43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5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06112-D87B-4F1F-A95E-53A279C1C16C}" type="datetimeFigureOut">
              <a:rPr lang="en-US" smtClean="0"/>
              <a:t>3/22/22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BD20F-C954-446D-8D64-CDE4A5A75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53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A281A-494A-409C-8351-C7FC2A781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D9956E-7F16-4562-8449-D6FA87CBD4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3C5B8-3D98-4EA7-9896-51D30CB0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D5A8E-1121-4624-AAB0-231D43E48FDD}" type="datetime1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B57FA-60A7-401F-B2C2-D8E2E1D92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005E2-69A7-4F5F-8893-19731A93A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F0E1-3781-4057-B0FD-1CC010F91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57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8B937-FF88-4E1A-8DDF-F6F98DCF6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E1E7FC-B341-4BAA-A7F1-890F5262E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BA269-94FE-49B2-A051-C7B0A8D4C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2FBE0-513B-47A9-8B91-3C3BCA6C94EE}" type="datetime1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4A5BB-555C-457F-9F92-B208E86CD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E68CB-1891-4797-ABBD-BA65B0E8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F0E1-3781-4057-B0FD-1CC010F91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81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6CFAA2-50EA-447F-B0D0-8BE5D8DB40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DB9209-49B0-49CE-B2EE-E476A8C37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965D7-EB0A-4E58-8E82-90E775865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50B32-9CAB-4D80-B42E-7349F4D09338}" type="datetime1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C5090-FE7D-40EA-99D4-BCF4484F2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339B6-7C55-409B-9CFE-5662FA218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F0E1-3781-4057-B0FD-1CC010F91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20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F5BB7-8EF8-493B-A772-D08D96328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365125"/>
            <a:ext cx="11099800" cy="915035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E4674-DCE6-41E2-A313-2E109E6DB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426845"/>
            <a:ext cx="11099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5866A-0215-4BF0-A31B-1219900D5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9A11-590B-419B-A0FC-5CA1EF7AE5C8}" type="datetime1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0432FB-AD0B-402D-B41C-63909EE14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438DB-DFD9-4337-B831-0582D5FB5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F0E1-3781-4057-B0FD-1CC010F91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07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C5EAD-A21F-4635-9150-B0FDD0A90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5F5BE-1E70-4BFB-B945-4CDC5AFDE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FEAD7-22BE-42AB-93D0-2F932F15B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40A4D-0475-484A-98C5-55E39B54B6AA}" type="datetime1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95F42-0C1D-43D7-AA9F-A2749C6B8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3F1ED-C597-47C9-921F-21729662D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F0E1-3781-4057-B0FD-1CC010F91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80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52DBB-EF5A-45AD-9597-E86D8CE24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1989B-9C9E-4FD1-A3CF-FEC02C9D3F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1EA76-223E-4284-90CC-A5FE5C2B5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C4779-DC0D-4BCB-B7A3-A7AD698AC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254F-1049-4F57-A342-89B6748B97D0}" type="datetime1">
              <a:rPr lang="en-US" smtClean="0"/>
              <a:t>3/22/22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6EB2A-DBFE-4164-BE30-D0CD03A2E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372BA-BA6F-4E08-B419-A1A0303C9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F0E1-3781-4057-B0FD-1CC010F91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4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E6863-84C6-44BE-B6D8-A924A7EA8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A38468-6B3B-4600-9DA7-884D69D20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D0F4B9-2662-413C-9F8C-1EBD0835F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F74008-1143-4C04-BC59-82E04D26A1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AF9A29-A713-4B77-8DC3-62B74211FA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E49C2F-0DE4-4892-AC66-53FBEA29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C1F26-9E77-4319-B660-FE0ACA2E431A}" type="datetime1">
              <a:rPr lang="en-US" smtClean="0"/>
              <a:t>3/22/22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7A7983-92C1-4689-9638-6432AEA9E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AAEB59-5D4A-444B-B0E2-B97D45F82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F0E1-3781-4057-B0FD-1CC010F91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412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C183E-4F52-4AAD-A792-7E1CD1FE3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" y="222885"/>
            <a:ext cx="11028680" cy="75247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E79C7-9912-4394-9146-D1F84D6E6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4EB4F-2250-4FF7-AA56-33A860EAB8E9}" type="datetime1">
              <a:rPr lang="en-US" smtClean="0"/>
              <a:t>3/22/22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B58DB1-51B6-46DE-8D38-9AA7CE009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13F193-1DB7-4097-9ED9-132565649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F0E1-3781-4057-B0FD-1CC010F91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10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1A83A2-0551-4613-9317-116782181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FDC8-6C8F-4F5C-80D4-B9CE250BED7B}" type="datetime1">
              <a:rPr lang="en-US" smtClean="0"/>
              <a:t>3/22/22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755D93-DF43-4054-9AB4-FB1A9B3E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7B6DE-1DE5-4CF9-8767-38AD7DB13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F0E1-3781-4057-B0FD-1CC010F91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0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AEE5C-D476-494E-8D26-AE1341C10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E012C-F67D-48AF-B8E6-F6B66AA53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E4D01-9DE1-42C7-AF22-CDCB8D0952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FA1EFA-D1C9-45CF-973F-2E6045E7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2EED0-10B3-4D31-B3CE-D76F7A1CADED}" type="datetime1">
              <a:rPr lang="en-US" smtClean="0"/>
              <a:t>3/22/22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177631-C73E-46C2-BAF0-4134A711E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E81AE-C812-4ECF-9AFB-9359343CA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F0E1-3781-4057-B0FD-1CC010F91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2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66796-E201-45E2-A4F8-43C2AFD0B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78FF1-A573-49F7-9E80-9A79CDE26C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9103F-6F82-4918-81C3-675C5E0C0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233378-2CEB-4262-BA07-F4CBF476D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A481C-B39F-427C-B2BF-4C686E141605}" type="datetime1">
              <a:rPr lang="en-US" smtClean="0"/>
              <a:t>3/22/22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A5953-4BAC-480D-921A-A6E766AFC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32CEAE-509D-4A8C-A43E-E02A3DADF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F0E1-3781-4057-B0FD-1CC010F91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07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34DF66-93EC-4044-92B1-EE8E6090F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4349D-1991-4E9F-AA8D-2006AC66A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DB2F0-9EF9-4BB3-BE76-DEBEEEE244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92A8E-6E7D-40E2-8A1B-F56B0C3124B6}" type="datetime1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7757ED-D08B-4454-89CF-C20464AD68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0A273-E8CD-44C0-9D98-57B45919B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4F0E1-3781-4057-B0FD-1CC010F91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01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mmc33@ps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5B6AE-CF0A-4FF0-BA0A-C9D8721BE8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7825" y="-289362"/>
            <a:ext cx="9144000" cy="2374297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altLang="en-US" sz="5400" b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5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SCM Talent Acquisition and The Future SCM Professional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E2C5B8-7F21-4C17-8510-F63DFF56C3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300172"/>
            <a:ext cx="12192000" cy="2557828"/>
          </a:xfrm>
          <a:solidFill>
            <a:schemeClr val="accent1">
              <a:lumMod val="50000"/>
            </a:schemeClr>
          </a:solidFill>
        </p:spPr>
        <p:txBody>
          <a:bodyPr tIns="182880"/>
          <a:lstStyle/>
          <a:p>
            <a:endParaRPr lang="en-US" altLang="en-US" i="1" dirty="0">
              <a:solidFill>
                <a:schemeClr val="bg1"/>
              </a:solidFill>
            </a:endParaRPr>
          </a:p>
        </p:txBody>
      </p:sp>
      <p:pic>
        <p:nvPicPr>
          <p:cNvPr id="4" name="Picture 3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41EFEA9-CD5B-4B7C-BAE5-C32D5E0A6E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995" y="5799635"/>
            <a:ext cx="2320010" cy="7319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6B68889-AD74-3646-BE9E-2F1401896E08}"/>
              </a:ext>
            </a:extLst>
          </p:cNvPr>
          <p:cNvSpPr txBox="1">
            <a:spLocks/>
          </p:cNvSpPr>
          <p:nvPr/>
        </p:nvSpPr>
        <p:spPr>
          <a:xfrm>
            <a:off x="1524000" y="2557828"/>
            <a:ext cx="9144000" cy="193839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Mark M. Capofari  PSU LV Faculty PSCM Program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Sundeep Kaur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Victoria Stopper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Zach Wojcik 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Presented to H&amp;PCLC 15 March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D9DBD-E8D8-4C80-BFE5-E907E35D2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4F0E1-3781-4057-B0FD-1CC010F915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3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6E6BC60-575E-45B6-AB16-F72C21C8394C}"/>
              </a:ext>
            </a:extLst>
          </p:cNvPr>
          <p:cNvSpPr/>
          <p:nvPr/>
        </p:nvSpPr>
        <p:spPr>
          <a:xfrm>
            <a:off x="0" y="5918503"/>
            <a:ext cx="12192000" cy="939496"/>
          </a:xfrm>
          <a:prstGeom prst="rect">
            <a:avLst/>
          </a:prstGeom>
          <a:solidFill>
            <a:srgbClr val="172F6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1C83143-B6B5-4317-9937-944551AFC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692" y="6022271"/>
            <a:ext cx="2320010" cy="731959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27DDC481-021E-054F-A8D0-E8024595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F14F0E1-3781-4057-B0FD-1CC010F91596}" type="slidenum">
              <a:rPr lang="en-US" smtClean="0"/>
              <a:t>2</a:t>
            </a:fld>
            <a:endParaRPr lang="en-US"/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3EBBEF70-1BC2-DF46-A872-519F80858DE1}"/>
              </a:ext>
            </a:extLst>
          </p:cNvPr>
          <p:cNvSpPr txBox="1">
            <a:spLocks/>
          </p:cNvSpPr>
          <p:nvPr/>
        </p:nvSpPr>
        <p:spPr>
          <a:xfrm>
            <a:off x="6447972" y="1962994"/>
            <a:ext cx="498928" cy="32162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Calibri"/>
              </a:rPr>
              <a:t>02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EEF5FE76-F34E-F64E-89B4-7F56AF28B04D}"/>
              </a:ext>
            </a:extLst>
          </p:cNvPr>
          <p:cNvSpPr txBox="1">
            <a:spLocks/>
          </p:cNvSpPr>
          <p:nvPr/>
        </p:nvSpPr>
        <p:spPr>
          <a:xfrm>
            <a:off x="6447972" y="2612344"/>
            <a:ext cx="498928" cy="32162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Calibri"/>
              </a:rPr>
              <a:t>03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A99A6BD-F1B6-BC4A-940E-C7C716D7A92C}"/>
              </a:ext>
            </a:extLst>
          </p:cNvPr>
          <p:cNvSpPr txBox="1">
            <a:spLocks/>
          </p:cNvSpPr>
          <p:nvPr/>
        </p:nvSpPr>
        <p:spPr>
          <a:xfrm>
            <a:off x="6447972" y="3255077"/>
            <a:ext cx="498928" cy="32162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Calibri"/>
              </a:rPr>
              <a:t>04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B3A7ECF9-B36A-DC44-96F5-7B68142CC36D}"/>
              </a:ext>
            </a:extLst>
          </p:cNvPr>
          <p:cNvSpPr txBox="1">
            <a:spLocks/>
          </p:cNvSpPr>
          <p:nvPr/>
        </p:nvSpPr>
        <p:spPr>
          <a:xfrm>
            <a:off x="6447972" y="3857257"/>
            <a:ext cx="498928" cy="32162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Calibri"/>
              </a:rPr>
              <a:t>05</a:t>
            </a:r>
          </a:p>
        </p:txBody>
      </p:sp>
      <p:sp>
        <p:nvSpPr>
          <p:cNvPr id="33" name="Text Placeholder 8">
            <a:extLst>
              <a:ext uri="{FF2B5EF4-FFF2-40B4-BE49-F238E27FC236}">
                <a16:creationId xmlns:a16="http://schemas.microsoft.com/office/drawing/2014/main" id="{04B999AA-86F7-6A4D-9948-9524F2479447}"/>
              </a:ext>
            </a:extLst>
          </p:cNvPr>
          <p:cNvSpPr txBox="1">
            <a:spLocks/>
          </p:cNvSpPr>
          <p:nvPr/>
        </p:nvSpPr>
        <p:spPr>
          <a:xfrm>
            <a:off x="7180263" y="1312184"/>
            <a:ext cx="4554537" cy="32162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Overview PSU–LV  &amp; PSCM Program</a:t>
            </a:r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C9E74A4F-9504-7A4D-A371-F729DD4D06BE}"/>
              </a:ext>
            </a:extLst>
          </p:cNvPr>
          <p:cNvSpPr txBox="1">
            <a:spLocks/>
          </p:cNvSpPr>
          <p:nvPr/>
        </p:nvSpPr>
        <p:spPr>
          <a:xfrm>
            <a:off x="7180263" y="1962994"/>
            <a:ext cx="4554537" cy="32162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Notes on Supply Chain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2AAF39A4-02EB-8E4D-BD6F-D9FB3BFB79FB}"/>
              </a:ext>
            </a:extLst>
          </p:cNvPr>
          <p:cNvSpPr txBox="1">
            <a:spLocks/>
          </p:cNvSpPr>
          <p:nvPr/>
        </p:nvSpPr>
        <p:spPr>
          <a:xfrm>
            <a:off x="7180263" y="2612344"/>
            <a:ext cx="4554537" cy="737125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Ice Breaker</a:t>
            </a:r>
          </a:p>
          <a:p>
            <a:endParaRPr lang="en-US" dirty="0"/>
          </a:p>
        </p:txBody>
      </p:sp>
      <p:sp>
        <p:nvSpPr>
          <p:cNvPr id="36" name="Text Placeholder 11">
            <a:extLst>
              <a:ext uri="{FF2B5EF4-FFF2-40B4-BE49-F238E27FC236}">
                <a16:creationId xmlns:a16="http://schemas.microsoft.com/office/drawing/2014/main" id="{5563460D-246A-5345-9BD1-F236CA3482CE}"/>
              </a:ext>
            </a:extLst>
          </p:cNvPr>
          <p:cNvSpPr txBox="1">
            <a:spLocks/>
          </p:cNvSpPr>
          <p:nvPr/>
        </p:nvSpPr>
        <p:spPr>
          <a:xfrm>
            <a:off x="7180263" y="3255077"/>
            <a:ext cx="4684439" cy="32162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Student Inputs</a:t>
            </a:r>
            <a:endParaRPr lang="en-US" dirty="0">
              <a:cs typeface="Calibri"/>
            </a:endParaRPr>
          </a:p>
        </p:txBody>
      </p:sp>
      <p:sp>
        <p:nvSpPr>
          <p:cNvPr id="37" name="Text Placeholder 13">
            <a:extLst>
              <a:ext uri="{FF2B5EF4-FFF2-40B4-BE49-F238E27FC236}">
                <a16:creationId xmlns:a16="http://schemas.microsoft.com/office/drawing/2014/main" id="{04707FC4-CBF0-AB41-AC15-DAEA0EFC2818}"/>
              </a:ext>
            </a:extLst>
          </p:cNvPr>
          <p:cNvSpPr txBox="1">
            <a:spLocks/>
          </p:cNvSpPr>
          <p:nvPr/>
        </p:nvSpPr>
        <p:spPr>
          <a:xfrm>
            <a:off x="7180263" y="3860103"/>
            <a:ext cx="4554537" cy="32162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Calibri"/>
              </a:rPr>
              <a:t>Wrap Up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98898A1-36CE-8743-94C8-22BA71BD31CB}"/>
              </a:ext>
            </a:extLst>
          </p:cNvPr>
          <p:cNvGrpSpPr/>
          <p:nvPr/>
        </p:nvGrpSpPr>
        <p:grpSpPr>
          <a:xfrm>
            <a:off x="91440" y="1902034"/>
            <a:ext cx="6130965" cy="1613710"/>
            <a:chOff x="-1" y="1962994"/>
            <a:chExt cx="6130965" cy="1613710"/>
          </a:xfrm>
        </p:grpSpPr>
        <p:pic>
          <p:nvPicPr>
            <p:cNvPr id="39" name="Picture Placeholder 5" descr="A picture containing building, keyboard&#10;&#10;Description automatically generated">
              <a:extLst>
                <a:ext uri="{FF2B5EF4-FFF2-40B4-BE49-F238E27FC236}">
                  <a16:creationId xmlns:a16="http://schemas.microsoft.com/office/drawing/2014/main" id="{D4A64500-883B-4349-AB37-8E49B1B2C3F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-1" y="1962994"/>
              <a:ext cx="6119341" cy="1613710"/>
            </a:xfrm>
            <a:prstGeom prst="rect">
              <a:avLst/>
            </a:prstGeom>
          </p:spPr>
        </p:pic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7172A33-F974-434E-A9BB-D1DDDB69FA53}"/>
                </a:ext>
              </a:extLst>
            </p:cNvPr>
            <p:cNvSpPr/>
            <p:nvPr/>
          </p:nvSpPr>
          <p:spPr bwMode="auto">
            <a:xfrm>
              <a:off x="-1" y="1962994"/>
              <a:ext cx="6130965" cy="1613710"/>
            </a:xfrm>
            <a:prstGeom prst="rect">
              <a:avLst/>
            </a:prstGeom>
            <a:gradFill>
              <a:gsLst>
                <a:gs pos="100000">
                  <a:srgbClr val="76CDD8">
                    <a:lumMod val="89429"/>
                    <a:lumOff val="10571"/>
                    <a:alpha val="17000"/>
                  </a:srgbClr>
                </a:gs>
                <a:gs pos="1000">
                  <a:srgbClr val="76CDD8">
                    <a:lumMod val="94000"/>
                    <a:alpha val="32190"/>
                  </a:srgb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rtlCol="0" anchor="ctr"/>
            <a:lstStyle/>
            <a:p>
              <a:pPr algn="ctr"/>
              <a:endParaRPr lang="en-US" sz="2400" err="1">
                <a:solidFill>
                  <a:srgbClr val="FFFFFF"/>
                </a:solidFill>
                <a:latin typeface="Calibri Light" panose="020F0302020204030204" pitchFamily="34" charset="0"/>
                <a:ea typeface="Human Sans ExtraLight" charset="0"/>
                <a:cs typeface="Human Sans ExtraLight" charset="0"/>
              </a:endParaRPr>
            </a:p>
          </p:txBody>
        </p:sp>
      </p:grp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9EF3260F-393A-424F-8B30-45A886D1B2A4}"/>
              </a:ext>
            </a:extLst>
          </p:cNvPr>
          <p:cNvSpPr txBox="1">
            <a:spLocks/>
          </p:cNvSpPr>
          <p:nvPr/>
        </p:nvSpPr>
        <p:spPr>
          <a:xfrm>
            <a:off x="6447972" y="1311530"/>
            <a:ext cx="498928" cy="321627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1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200" b="0" i="0" kern="1200">
                <a:solidFill>
                  <a:schemeClr val="tx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Calibri"/>
              </a:rPr>
              <a:t>01</a:t>
            </a:r>
          </a:p>
        </p:txBody>
      </p:sp>
      <p:sp>
        <p:nvSpPr>
          <p:cNvPr id="42" name="Title 10">
            <a:extLst>
              <a:ext uri="{FF2B5EF4-FFF2-40B4-BE49-F238E27FC236}">
                <a16:creationId xmlns:a16="http://schemas.microsoft.com/office/drawing/2014/main" id="{1CFD38A8-AFCD-654E-A683-931DD9DE7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" y="222885"/>
            <a:ext cx="11028680" cy="7524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CB63BC7-8CE9-EC45-969E-7EE16A0DCE7D}"/>
              </a:ext>
            </a:extLst>
          </p:cNvPr>
          <p:cNvSpPr txBox="1"/>
          <p:nvPr/>
        </p:nvSpPr>
        <p:spPr>
          <a:xfrm>
            <a:off x="5588000" y="-635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055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6E6BC60-575E-45B6-AB16-F72C21C8394C}"/>
              </a:ext>
            </a:extLst>
          </p:cNvPr>
          <p:cNvSpPr/>
          <p:nvPr/>
        </p:nvSpPr>
        <p:spPr>
          <a:xfrm>
            <a:off x="0" y="5918503"/>
            <a:ext cx="12192000" cy="939496"/>
          </a:xfrm>
          <a:prstGeom prst="rect">
            <a:avLst/>
          </a:prstGeom>
          <a:solidFill>
            <a:srgbClr val="172F6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1C83143-B6B5-4317-9937-944551AFC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692" y="6022271"/>
            <a:ext cx="2320010" cy="731959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27DDC481-021E-054F-A8D0-E8024595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F14F0E1-3781-4057-B0FD-1CC010F91596}" type="slidenum">
              <a:rPr lang="en-US" smtClean="0"/>
              <a:t>3</a:t>
            </a:fld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335828D4-C0A9-8241-80C3-7393B7D14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PSU LV PSCM Program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27572C0-4AD9-6940-83AA-8E29B0E64087}"/>
              </a:ext>
            </a:extLst>
          </p:cNvPr>
          <p:cNvSpPr txBox="1">
            <a:spLocks/>
          </p:cNvSpPr>
          <p:nvPr/>
        </p:nvSpPr>
        <p:spPr>
          <a:xfrm>
            <a:off x="467360" y="975360"/>
            <a:ext cx="5486400" cy="48078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000000"/>
                </a:solidFill>
                <a:cs typeface="Arial" panose="020B0604020202020204" pitchFamily="34" charset="0"/>
              </a:rPr>
              <a:t>Receive a broad foundation in: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Project management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Supply chain principles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Business fundamentals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Focus of interrelationships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Analytics/ Simulations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Internship and networking opportunities in and around the Lehigh Valley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Projects using current Supply Chain Management topics &amp; issues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9D7ADE-9C87-624A-8D73-735334F55122}"/>
              </a:ext>
            </a:extLst>
          </p:cNvPr>
          <p:cNvSpPr txBox="1">
            <a:spLocks/>
          </p:cNvSpPr>
          <p:nvPr/>
        </p:nvSpPr>
        <p:spPr>
          <a:xfrm>
            <a:off x="6238240" y="975360"/>
            <a:ext cx="5486400" cy="48078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cs typeface="Arial" panose="020B0604020202020204" pitchFamily="34" charset="0"/>
              </a:rPr>
              <a:t>Program courses include...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Project Management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Purchasing &amp; Materials Management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Project Portfolio Management &amp; Organization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Logistics Systems Analysis &amp; Design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Supply Chain Management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SAP Certification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Corporate Finance</a:t>
            </a:r>
          </a:p>
          <a:p>
            <a:r>
              <a:rPr lang="en-US" sz="2000" dirty="0">
                <a:solidFill>
                  <a:srgbClr val="000000"/>
                </a:solidFill>
                <a:cs typeface="Arial" panose="020B0604020202020204" pitchFamily="34" charset="0"/>
              </a:rPr>
              <a:t>Strategic Business Planning</a:t>
            </a:r>
            <a:endParaRPr lang="en-US" sz="18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endParaRPr lang="en-US" sz="1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3434E95-D92D-B748-8080-12CE95A45743}"/>
              </a:ext>
            </a:extLst>
          </p:cNvPr>
          <p:cNvSpPr/>
          <p:nvPr/>
        </p:nvSpPr>
        <p:spPr>
          <a:xfrm>
            <a:off x="2526030" y="5197466"/>
            <a:ext cx="71399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771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6E6BC60-575E-45B6-AB16-F72C21C8394C}"/>
              </a:ext>
            </a:extLst>
          </p:cNvPr>
          <p:cNvSpPr/>
          <p:nvPr/>
        </p:nvSpPr>
        <p:spPr>
          <a:xfrm>
            <a:off x="0" y="5918503"/>
            <a:ext cx="12192000" cy="939496"/>
          </a:xfrm>
          <a:prstGeom prst="rect">
            <a:avLst/>
          </a:prstGeom>
          <a:solidFill>
            <a:srgbClr val="172F6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1C83143-B6B5-4317-9937-944551AFC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692" y="6022271"/>
            <a:ext cx="2320010" cy="731959"/>
          </a:xfrm>
          <a:prstGeom prst="rect">
            <a:avLst/>
          </a:prstGeom>
        </p:spPr>
      </p:pic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27DDC481-021E-054F-A8D0-E8024595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F14F0E1-3781-4057-B0FD-1CC010F91596}" type="slidenum">
              <a:rPr lang="en-US" smtClean="0"/>
              <a:t>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8DB9DC-E002-B747-B77F-6DBB11F19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Up with SCM?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5C1534B-4526-0D4A-AE39-EE1C32298292}"/>
              </a:ext>
            </a:extLst>
          </p:cNvPr>
          <p:cNvSpPr txBox="1">
            <a:spLocks/>
          </p:cNvSpPr>
          <p:nvPr/>
        </p:nvSpPr>
        <p:spPr>
          <a:xfrm>
            <a:off x="469073" y="1228725"/>
            <a:ext cx="11253854" cy="44117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en-US" sz="2000" b="1" i="1" dirty="0">
                <a:solidFill>
                  <a:srgbClr val="0070C0"/>
                </a:solidFill>
                <a:cs typeface="Arial" panose="020B0604020202020204" pitchFamily="34" charset="0"/>
              </a:rPr>
              <a:t>Employment of Supply Chain Management Professionals is expected to grow by 30% from 2020 to 2030</a:t>
            </a:r>
            <a:r>
              <a:rPr lang="en-US" sz="2000" dirty="0">
                <a:solidFill>
                  <a:srgbClr val="202124"/>
                </a:solidFill>
                <a:cs typeface="Arial" panose="020B0604020202020204" pitchFamily="34" charset="0"/>
              </a:rPr>
              <a:t>, much faster than the average for all professions (US Bureau of Labor Statistics)</a:t>
            </a:r>
            <a:endParaRPr lang="en-US" sz="20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endParaRPr lang="en-US" sz="20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 an investigation of "industry broadening" with a colleague who was working on his school's curriculum we concluded that SCM is not an "industry" but rather a "competence" because it is "pan-industry" - needed by all industries</a:t>
            </a:r>
            <a:br>
              <a:rPr lang="en-US" sz="20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en-US" sz="20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200" b="1" i="1" dirty="0">
                <a:solidFill>
                  <a:srgbClr val="0070C0"/>
                </a:solidFill>
                <a:cs typeface="Arial" panose="020B0604020202020204" pitchFamily="34" charset="0"/>
              </a:rPr>
              <a:t>50% of todays College Graduates will work in jobs that don’t exist today</a:t>
            </a:r>
          </a:p>
          <a:p>
            <a:pPr marL="0" indent="0" algn="ctr">
              <a:buNone/>
            </a:pPr>
            <a:endParaRPr lang="en-US" altLang="en-US" sz="2200" i="1" dirty="0"/>
          </a:p>
          <a:p>
            <a:pPr marL="0" indent="0" algn="ctr">
              <a:buNone/>
            </a:pPr>
            <a:r>
              <a:rPr lang="en-US" altLang="en-US" sz="2200" i="1" dirty="0"/>
              <a:t>“The illiterate of the 21</a:t>
            </a:r>
            <a:r>
              <a:rPr lang="en-US" altLang="en-US" sz="2200" i="1" baseline="30000" dirty="0"/>
              <a:t>st</a:t>
            </a:r>
            <a:r>
              <a:rPr lang="en-US" altLang="en-US" sz="2200" i="1" dirty="0"/>
              <a:t> century will not be those who cannot read and write, but those who cannot learn, unlearn, and relearn.” Alvin Toffler Educator and Futurist</a:t>
            </a:r>
          </a:p>
          <a:p>
            <a:pPr marL="0" indent="0">
              <a:buNone/>
            </a:pPr>
            <a:endParaRPr lang="en-US" sz="2400" dirty="0"/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200" b="1" i="1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endParaRPr lang="en-US" sz="2200" dirty="0"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000" dirty="0">
                <a:cs typeface="Arial" panose="020B0604020202020204" pitchFamily="34" charset="0"/>
              </a:rPr>
              <a:t>                </a:t>
            </a:r>
            <a:br>
              <a:rPr lang="en-US" sz="2000" dirty="0">
                <a:cs typeface="Arial" panose="020B0604020202020204" pitchFamily="34" charset="0"/>
              </a:rPr>
            </a:br>
            <a:endParaRPr lang="en-US" sz="1600" dirty="0">
              <a:solidFill>
                <a:srgbClr val="202124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619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6E6BC60-575E-45B6-AB16-F72C21C8394C}"/>
              </a:ext>
            </a:extLst>
          </p:cNvPr>
          <p:cNvSpPr/>
          <p:nvPr/>
        </p:nvSpPr>
        <p:spPr>
          <a:xfrm>
            <a:off x="0" y="5918503"/>
            <a:ext cx="12192000" cy="939496"/>
          </a:xfrm>
          <a:prstGeom prst="rect">
            <a:avLst/>
          </a:prstGeom>
          <a:solidFill>
            <a:srgbClr val="172F6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1C83143-B6B5-4317-9937-944551AFC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692" y="6022271"/>
            <a:ext cx="2320010" cy="731959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27572C0-4AD9-6940-83AA-8E29B0E64087}"/>
              </a:ext>
            </a:extLst>
          </p:cNvPr>
          <p:cNvSpPr txBox="1">
            <a:spLocks/>
          </p:cNvSpPr>
          <p:nvPr/>
        </p:nvSpPr>
        <p:spPr>
          <a:xfrm>
            <a:off x="254000" y="1514475"/>
            <a:ext cx="11610702" cy="430025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ü"/>
            </a:pPr>
            <a:r>
              <a:rPr lang="en-US" sz="2400" dirty="0"/>
              <a:t> Looking back do we believe we came out of college equipped to succeed?</a:t>
            </a:r>
          </a:p>
          <a:p>
            <a:pPr>
              <a:buFont typeface="Wingdings" pitchFamily="2" charset="2"/>
              <a:buChar char="ü"/>
            </a:pPr>
            <a:endParaRPr lang="en-US" sz="2400" dirty="0"/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 What’s a few of the attributes you believe are important for today’s college graduates?</a:t>
            </a:r>
          </a:p>
          <a:p>
            <a:pPr>
              <a:buFont typeface="Wingdings" pitchFamily="2" charset="2"/>
              <a:buChar char="ü"/>
            </a:pPr>
            <a:endParaRPr lang="en-US" sz="2400" dirty="0"/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 Did you have a linear path to your current position?</a:t>
            </a:r>
          </a:p>
          <a:p>
            <a:pPr>
              <a:buFont typeface="Wingdings" pitchFamily="2" charset="2"/>
              <a:buChar char="ü"/>
            </a:pPr>
            <a:endParaRPr lang="en-US" sz="2400" dirty="0"/>
          </a:p>
          <a:p>
            <a:pPr>
              <a:buFont typeface="Wingdings" pitchFamily="2" charset="2"/>
              <a:buChar char="ü"/>
            </a:pPr>
            <a:endParaRPr lang="en-US" sz="2400" dirty="0"/>
          </a:p>
          <a:p>
            <a:pPr>
              <a:buFont typeface="Wingdings" pitchFamily="2" charset="2"/>
              <a:buChar char="ü"/>
            </a:pPr>
            <a:endParaRPr lang="en-US" sz="2400" dirty="0"/>
          </a:p>
          <a:p>
            <a:pPr>
              <a:buFont typeface="Wingdings" pitchFamily="2" charset="2"/>
              <a:buChar char="ü"/>
            </a:pPr>
            <a:endParaRPr lang="en-US" sz="2400" dirty="0"/>
          </a:p>
          <a:p>
            <a:pPr>
              <a:buFont typeface="Wingdings" pitchFamily="2" charset="2"/>
              <a:buChar char="ü"/>
            </a:pPr>
            <a:endParaRPr lang="en-US" sz="2400" dirty="0"/>
          </a:p>
          <a:p>
            <a:pPr>
              <a:buFont typeface="Wingdings" pitchFamily="2" charset="2"/>
              <a:buChar char="ü"/>
            </a:pPr>
            <a:endParaRPr lang="en-US" sz="2400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27DDC481-021E-054F-A8D0-E8024595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F14F0E1-3781-4057-B0FD-1CC010F91596}" type="slidenum">
              <a:rPr lang="en-US" smtClean="0"/>
              <a:t>5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83040C0-38C6-FB44-95BB-C238A4DC4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Icebreaker</a:t>
            </a:r>
          </a:p>
        </p:txBody>
      </p:sp>
    </p:spTree>
    <p:extLst>
      <p:ext uri="{BB962C8B-B14F-4D97-AF65-F5344CB8AC3E}">
        <p14:creationId xmlns:p14="http://schemas.microsoft.com/office/powerpoint/2010/main" val="4261177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6E6BC60-575E-45B6-AB16-F72C21C8394C}"/>
              </a:ext>
            </a:extLst>
          </p:cNvPr>
          <p:cNvSpPr/>
          <p:nvPr/>
        </p:nvSpPr>
        <p:spPr>
          <a:xfrm>
            <a:off x="0" y="5918503"/>
            <a:ext cx="12192000" cy="939496"/>
          </a:xfrm>
          <a:prstGeom prst="rect">
            <a:avLst/>
          </a:prstGeom>
          <a:solidFill>
            <a:srgbClr val="172F6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1C83143-B6B5-4317-9937-944551AFC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692" y="6022271"/>
            <a:ext cx="2320010" cy="731959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27572C0-4AD9-6940-83AA-8E29B0E64087}"/>
              </a:ext>
            </a:extLst>
          </p:cNvPr>
          <p:cNvSpPr txBox="1">
            <a:spLocks/>
          </p:cNvSpPr>
          <p:nvPr/>
        </p:nvSpPr>
        <p:spPr>
          <a:xfrm>
            <a:off x="254000" y="1413207"/>
            <a:ext cx="11610702" cy="440152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v"/>
            </a:pPr>
            <a:r>
              <a:rPr lang="en-US" sz="2400" dirty="0"/>
              <a:t> Why did you enroll into the PSCM major? </a:t>
            </a:r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>
              <a:buFont typeface="Wingdings" pitchFamily="2" charset="2"/>
              <a:buChar char="v"/>
            </a:pPr>
            <a:r>
              <a:rPr lang="en-US" sz="2400" dirty="0"/>
              <a:t> Using your internship role as a barometer what key findings did you have pertaining to your training?  </a:t>
            </a:r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>
              <a:buFont typeface="Wingdings" pitchFamily="2" charset="2"/>
              <a:buChar char="v"/>
            </a:pPr>
            <a:r>
              <a:rPr lang="en-US" sz="2400" dirty="0"/>
              <a:t> What kind of career roles are you interested in and see you succeeding in based on your experiences?  </a:t>
            </a:r>
          </a:p>
          <a:p>
            <a:pPr>
              <a:buFont typeface="Wingdings" pitchFamily="2" charset="2"/>
              <a:buChar char="v"/>
            </a:pPr>
            <a:endParaRPr lang="en-US" sz="2400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27DDC481-021E-054F-A8D0-E8024595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F14F0E1-3781-4057-B0FD-1CC010F91596}" type="slidenum">
              <a:rPr lang="en-US" smtClean="0"/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83040C0-38C6-FB44-95BB-C238A4DC4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Corner</a:t>
            </a:r>
          </a:p>
        </p:txBody>
      </p:sp>
    </p:spTree>
    <p:extLst>
      <p:ext uri="{BB962C8B-B14F-4D97-AF65-F5344CB8AC3E}">
        <p14:creationId xmlns:p14="http://schemas.microsoft.com/office/powerpoint/2010/main" val="1101379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6E6BC60-575E-45B6-AB16-F72C21C8394C}"/>
              </a:ext>
            </a:extLst>
          </p:cNvPr>
          <p:cNvSpPr/>
          <p:nvPr/>
        </p:nvSpPr>
        <p:spPr>
          <a:xfrm>
            <a:off x="0" y="5918503"/>
            <a:ext cx="12192000" cy="939496"/>
          </a:xfrm>
          <a:prstGeom prst="rect">
            <a:avLst/>
          </a:prstGeom>
          <a:solidFill>
            <a:srgbClr val="172F6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1C83143-B6B5-4317-9937-944551AFC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692" y="6022271"/>
            <a:ext cx="2320010" cy="731959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27572C0-4AD9-6940-83AA-8E29B0E64087}"/>
              </a:ext>
            </a:extLst>
          </p:cNvPr>
          <p:cNvSpPr txBox="1">
            <a:spLocks/>
          </p:cNvSpPr>
          <p:nvPr/>
        </p:nvSpPr>
        <p:spPr>
          <a:xfrm>
            <a:off x="254000" y="1352550"/>
            <a:ext cx="11610702" cy="446218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v"/>
            </a:pPr>
            <a:r>
              <a:rPr lang="en-US" sz="2400" dirty="0"/>
              <a:t> What do you feel makes SCM different from other business fields, from your experience? What's drawing you to study in this area rather than any other</a:t>
            </a:r>
            <a:r>
              <a:rPr lang="en-US" sz="2400"/>
              <a:t>?  </a:t>
            </a:r>
            <a:endParaRPr lang="en-US" sz="24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  <a:p>
            <a:pPr>
              <a:buFont typeface="Wingdings" pitchFamily="2" charset="2"/>
              <a:buChar char="v"/>
            </a:pPr>
            <a:r>
              <a:rPr lang="en-US" sz="2400" dirty="0"/>
              <a:t> What knowledge, in terms of both academics and practical experience, have you acquired that you expect will aid in your successful transition to a full-time SCM position? </a:t>
            </a:r>
          </a:p>
          <a:p>
            <a:pPr>
              <a:buFont typeface="Wingdings" pitchFamily="2" charset="2"/>
              <a:buChar char="v"/>
            </a:pPr>
            <a:endParaRPr lang="en-US" sz="2400" i="1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>
                <a:effectLst/>
                <a:ea typeface="Calibri" panose="020F0502020204030204" pitchFamily="34" charset="0"/>
              </a:rPr>
              <a:t> How were able to balance your academics, internship positions and campus activities while having a line of sight to SCM future skill requirements?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itchFamily="2" charset="2"/>
              <a:buChar char="v"/>
            </a:pPr>
            <a:endParaRPr lang="en-US" sz="2400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27DDC481-021E-054F-A8D0-E8024595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F14F0E1-3781-4057-B0FD-1CC010F91596}" type="slidenum">
              <a:rPr lang="en-US" smtClean="0"/>
              <a:t>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83040C0-38C6-FB44-95BB-C238A4DC4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" y="222885"/>
            <a:ext cx="11028680" cy="856243"/>
          </a:xfrm>
        </p:spPr>
        <p:txBody>
          <a:bodyPr/>
          <a:lstStyle/>
          <a:p>
            <a:r>
              <a:rPr lang="en-US" dirty="0"/>
              <a:t>Student Corner</a:t>
            </a:r>
          </a:p>
        </p:txBody>
      </p:sp>
    </p:spTree>
    <p:extLst>
      <p:ext uri="{BB962C8B-B14F-4D97-AF65-F5344CB8AC3E}">
        <p14:creationId xmlns:p14="http://schemas.microsoft.com/office/powerpoint/2010/main" val="3427577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6E6BC60-575E-45B6-AB16-F72C21C8394C}"/>
              </a:ext>
            </a:extLst>
          </p:cNvPr>
          <p:cNvSpPr/>
          <p:nvPr/>
        </p:nvSpPr>
        <p:spPr>
          <a:xfrm>
            <a:off x="0" y="5918503"/>
            <a:ext cx="12192000" cy="939496"/>
          </a:xfrm>
          <a:prstGeom prst="rect">
            <a:avLst/>
          </a:prstGeom>
          <a:solidFill>
            <a:srgbClr val="172F6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01C83143-B6B5-4317-9937-944551AFC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692" y="6022271"/>
            <a:ext cx="2320010" cy="731959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27572C0-4AD9-6940-83AA-8E29B0E64087}"/>
              </a:ext>
            </a:extLst>
          </p:cNvPr>
          <p:cNvSpPr txBox="1">
            <a:spLocks/>
          </p:cNvSpPr>
          <p:nvPr/>
        </p:nvSpPr>
        <p:spPr>
          <a:xfrm>
            <a:off x="254000" y="1079128"/>
            <a:ext cx="11610702" cy="473560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27DDC481-021E-054F-A8D0-E8024595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F14F0E1-3781-4057-B0FD-1CC010F91596}" type="slidenum">
              <a:rPr lang="en-US" smtClean="0"/>
              <a:t>8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83040C0-38C6-FB44-95BB-C238A4DC4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5AFE3A-280D-443A-93F7-951DEDD1C16F}"/>
              </a:ext>
            </a:extLst>
          </p:cNvPr>
          <p:cNvSpPr txBox="1"/>
          <p:nvPr/>
        </p:nvSpPr>
        <p:spPr>
          <a:xfrm>
            <a:off x="2019300" y="1545853"/>
            <a:ext cx="7874793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US" sz="2600" dirty="0">
              <a:solidFill>
                <a:srgbClr val="181818"/>
              </a:solidFill>
            </a:endParaRPr>
          </a:p>
          <a:p>
            <a:pPr algn="l"/>
            <a:r>
              <a:rPr lang="en-US" sz="4800" dirty="0">
                <a:solidFill>
                  <a:srgbClr val="181818"/>
                </a:solidFill>
              </a:rPr>
              <a:t>  </a:t>
            </a:r>
            <a:r>
              <a:rPr lang="en-US" sz="5000" dirty="0">
                <a:solidFill>
                  <a:srgbClr val="181818"/>
                </a:solidFill>
              </a:rPr>
              <a:t>Thank you all !!</a:t>
            </a:r>
          </a:p>
          <a:p>
            <a:pPr algn="l"/>
            <a:endParaRPr lang="en-US" sz="4800" dirty="0">
              <a:solidFill>
                <a:srgbClr val="181818"/>
              </a:solidFill>
            </a:endParaRPr>
          </a:p>
          <a:p>
            <a:pPr algn="l"/>
            <a:r>
              <a:rPr lang="en-US" sz="4800" dirty="0">
                <a:solidFill>
                  <a:srgbClr val="181818"/>
                </a:solidFill>
              </a:rPr>
              <a:t>                   </a:t>
            </a:r>
            <a:r>
              <a:rPr lang="en-US" sz="3200" dirty="0">
                <a:solidFill>
                  <a:srgbClr val="181818"/>
                </a:solidFill>
                <a:hlinkClick r:id="rId3"/>
              </a:rPr>
              <a:t>mmc33@psu.edu</a:t>
            </a:r>
            <a:endParaRPr lang="en-US" sz="3200" dirty="0">
              <a:solidFill>
                <a:srgbClr val="181818"/>
              </a:solidFill>
            </a:endParaRPr>
          </a:p>
          <a:p>
            <a:pPr algn="l"/>
            <a:r>
              <a:rPr lang="en-US" sz="3200" dirty="0">
                <a:solidFill>
                  <a:srgbClr val="181818"/>
                </a:solidFill>
              </a:rPr>
              <a:t>                             215 380 3458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19544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2017</TotalTime>
  <Words>472</Words>
  <Application>Microsoft Macintosh PowerPoint</Application>
  <PresentationFormat>Widescreen</PresentationFormat>
  <Paragraphs>79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 SCM Talent Acquisition and The Future SCM Professional</vt:lpstr>
      <vt:lpstr>Agenda</vt:lpstr>
      <vt:lpstr>PSU LV PSCM Program</vt:lpstr>
      <vt:lpstr>What’s Up with SCM?</vt:lpstr>
      <vt:lpstr>Icebreaker</vt:lpstr>
      <vt:lpstr>Student Corner</vt:lpstr>
      <vt:lpstr>Student Corner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“The New Normal of Developing and Managing SCM and Logistics Talent”</dc:title>
  <dc:creator>Capofari, Mark M</dc:creator>
  <cp:lastModifiedBy>Hughes, Molly</cp:lastModifiedBy>
  <cp:revision>33</cp:revision>
  <dcterms:created xsi:type="dcterms:W3CDTF">2022-02-22T00:11:40Z</dcterms:created>
  <dcterms:modified xsi:type="dcterms:W3CDTF">2022-03-22T18:45:34Z</dcterms:modified>
</cp:coreProperties>
</file>